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7" r:id="rId1"/>
  </p:sldMasterIdLst>
  <p:notesMasterIdLst>
    <p:notesMasterId r:id="rId13"/>
  </p:notesMasterIdLst>
  <p:handoutMasterIdLst>
    <p:handoutMasterId r:id="rId14"/>
  </p:handoutMasterIdLst>
  <p:sldIdLst>
    <p:sldId id="292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36" y="6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F9FE7B-F642-4898-A360-D4E3814E1A3D}">
      <dgm:prSet phldrT="[Text]" custT="1"/>
      <dgm:spPr/>
      <dgm:t>
        <a:bodyPr/>
        <a:lstStyle/>
        <a:p>
          <a:r>
            <a:rPr lang="en-US" sz="3600" dirty="0" err="1" smtClean="0">
              <a:latin typeface="Constantia" panose="02030602050306030303" pitchFamily="18" charset="0"/>
              <a:cs typeface="Andalus" panose="02020603050405020304" pitchFamily="18" charset="-78"/>
            </a:rPr>
            <a:t>Pematuhan</a:t>
          </a:r>
          <a:r>
            <a:rPr lang="en-US" sz="3600" dirty="0" smtClean="0">
              <a:latin typeface="Constantia" panose="02030602050306030303" pitchFamily="18" charset="0"/>
              <a:cs typeface="Andalus" panose="02020603050405020304" pitchFamily="18" charset="-78"/>
            </a:rPr>
            <a:t> </a:t>
          </a:r>
          <a:r>
            <a:rPr lang="en-US" sz="3600" dirty="0" err="1" smtClean="0">
              <a:latin typeface="Constantia" panose="02030602050306030303" pitchFamily="18" charset="0"/>
              <a:cs typeface="Andalus" panose="02020603050405020304" pitchFamily="18" charset="-78"/>
            </a:rPr>
            <a:t>Arahan</a:t>
          </a:r>
          <a:endParaRPr lang="en-US" sz="3600" dirty="0">
            <a:latin typeface="Constantia" panose="02030602050306030303" pitchFamily="18" charset="0"/>
            <a:cs typeface="Andalus" panose="02020603050405020304" pitchFamily="18" charset="-78"/>
          </a:endParaRPr>
        </a:p>
      </dgm:t>
      <dgm:extLst>
        <a:ext uri="{E40237B7-FDA0-4F09-8148-C483321AD2D9}">
          <dgm14:cNvPr xmlns:dgm14="http://schemas.microsoft.com/office/drawing/2010/diagram" id="0" name="" title="Group A and its tasks"/>
        </a:ext>
      </dgm:extLst>
    </dgm:pt>
    <dgm:pt modelId="{1C10F06D-860A-4604-A7AD-02E614FE3976}" type="parTrans" cxnId="{EBD8BE8D-6018-43E2-B081-034BB5656EB6}">
      <dgm:prSet/>
      <dgm:spPr/>
      <dgm:t>
        <a:bodyPr/>
        <a:lstStyle/>
        <a:p>
          <a:endParaRPr lang="en-US" sz="3600">
            <a:latin typeface="Constantia" panose="02030602050306030303" pitchFamily="18" charset="0"/>
            <a:cs typeface="Andalus" panose="02020603050405020304" pitchFamily="18" charset="-78"/>
          </a:endParaRPr>
        </a:p>
      </dgm:t>
    </dgm:pt>
    <dgm:pt modelId="{43C18EFF-81FC-4D70-8C6B-E95FF3730413}" type="sibTrans" cxnId="{EBD8BE8D-6018-43E2-B081-034BB5656EB6}">
      <dgm:prSet/>
      <dgm:spPr/>
      <dgm:t>
        <a:bodyPr/>
        <a:lstStyle/>
        <a:p>
          <a:endParaRPr lang="en-US" sz="3600" dirty="0">
            <a:latin typeface="Constantia" panose="02030602050306030303" pitchFamily="18" charset="0"/>
            <a:cs typeface="Andalus" panose="02020603050405020304" pitchFamily="18" charset="-78"/>
          </a:endParaRPr>
        </a:p>
      </dgm:t>
    </dgm:pt>
    <dgm:pt modelId="{143C2D73-2C1F-4A3D-BDF4-0D90DC4E5EDC}">
      <dgm:prSet custT="1"/>
      <dgm:spPr/>
      <dgm:t>
        <a:bodyPr/>
        <a:lstStyle/>
        <a:p>
          <a:r>
            <a:rPr lang="en-US" sz="3600" dirty="0" err="1" smtClean="0">
              <a:latin typeface="Constantia" panose="02030602050306030303" pitchFamily="18" charset="0"/>
              <a:cs typeface="Andalus" panose="02020603050405020304" pitchFamily="18" charset="-78"/>
            </a:rPr>
            <a:t>Maklumat</a:t>
          </a:r>
          <a:r>
            <a:rPr lang="en-US" sz="3600" dirty="0" smtClean="0">
              <a:latin typeface="Constantia" panose="02030602050306030303" pitchFamily="18" charset="0"/>
              <a:cs typeface="Andalus" panose="02020603050405020304" pitchFamily="18" charset="-78"/>
            </a:rPr>
            <a:t> </a:t>
          </a:r>
          <a:r>
            <a:rPr lang="en-US" sz="3600" dirty="0" err="1" smtClean="0">
              <a:latin typeface="Constantia" panose="02030602050306030303" pitchFamily="18" charset="0"/>
              <a:cs typeface="Andalus" panose="02020603050405020304" pitchFamily="18" charset="-78"/>
            </a:rPr>
            <a:t>Tambahan</a:t>
          </a:r>
          <a:endParaRPr lang="en-MY" sz="3600" dirty="0">
            <a:latin typeface="Constantia" panose="02030602050306030303" pitchFamily="18" charset="0"/>
            <a:cs typeface="Andalus" panose="02020603050405020304" pitchFamily="18" charset="-78"/>
          </a:endParaRPr>
        </a:p>
      </dgm:t>
    </dgm:pt>
    <dgm:pt modelId="{DAEB3EDD-419B-45D6-84A1-4EBAEC552E4C}" type="parTrans" cxnId="{A920B91D-DA4A-4F9D-9DAE-9EFDC12AD2ED}">
      <dgm:prSet/>
      <dgm:spPr/>
      <dgm:t>
        <a:bodyPr/>
        <a:lstStyle/>
        <a:p>
          <a:endParaRPr lang="en-MY" sz="3600">
            <a:latin typeface="Constantia" panose="02030602050306030303" pitchFamily="18" charset="0"/>
            <a:cs typeface="Andalus" panose="02020603050405020304" pitchFamily="18" charset="-78"/>
          </a:endParaRPr>
        </a:p>
      </dgm:t>
    </dgm:pt>
    <dgm:pt modelId="{4D7C4F85-E781-43BE-9F59-80BF628D56BE}" type="sibTrans" cxnId="{A920B91D-DA4A-4F9D-9DAE-9EFDC12AD2ED}">
      <dgm:prSet/>
      <dgm:spPr/>
      <dgm:t>
        <a:bodyPr/>
        <a:lstStyle/>
        <a:p>
          <a:endParaRPr lang="en-MY" sz="3600">
            <a:latin typeface="Constantia" panose="02030602050306030303" pitchFamily="18" charset="0"/>
            <a:cs typeface="Andalus" panose="02020603050405020304" pitchFamily="18" charset="-78"/>
          </a:endParaRPr>
        </a:p>
      </dgm:t>
    </dgm:pt>
    <dgm:pt modelId="{A692280C-07B0-4137-9B36-4B9ADB6C7200}">
      <dgm:prSet custT="1"/>
      <dgm:spPr/>
      <dgm:t>
        <a:bodyPr/>
        <a:lstStyle/>
        <a:p>
          <a:r>
            <a:rPr lang="ms-MY" sz="3600" dirty="0" smtClean="0">
              <a:latin typeface="Constantia" panose="02030602050306030303" pitchFamily="18" charset="0"/>
              <a:cs typeface="Andalus" panose="02020603050405020304" pitchFamily="18" charset="-78"/>
            </a:rPr>
            <a:t>Pembayaran gaji kepada pegawai Bergaji Hari </a:t>
          </a:r>
          <a:endParaRPr lang="en-MY" sz="3600" dirty="0">
            <a:latin typeface="Constantia" panose="02030602050306030303" pitchFamily="18" charset="0"/>
            <a:cs typeface="Andalus" panose="02020603050405020304" pitchFamily="18" charset="-78"/>
          </a:endParaRPr>
        </a:p>
      </dgm:t>
    </dgm:pt>
    <dgm:pt modelId="{DF4AB201-0C13-455F-91E0-888AD27323E3}" type="parTrans" cxnId="{AC2A87B5-2B13-4DE0-94D4-7EF40EB1D8F8}">
      <dgm:prSet/>
      <dgm:spPr/>
      <dgm:t>
        <a:bodyPr/>
        <a:lstStyle/>
        <a:p>
          <a:endParaRPr lang="en-MY" sz="3600">
            <a:latin typeface="Constantia" panose="02030602050306030303" pitchFamily="18" charset="0"/>
            <a:cs typeface="Andalus" panose="02020603050405020304" pitchFamily="18" charset="-78"/>
          </a:endParaRPr>
        </a:p>
      </dgm:t>
    </dgm:pt>
    <dgm:pt modelId="{DBB0C66A-9963-4261-9943-5CABA9B6C75A}" type="sibTrans" cxnId="{AC2A87B5-2B13-4DE0-94D4-7EF40EB1D8F8}">
      <dgm:prSet/>
      <dgm:spPr/>
      <dgm:t>
        <a:bodyPr/>
        <a:lstStyle/>
        <a:p>
          <a:endParaRPr lang="en-MY" sz="3600">
            <a:latin typeface="Constantia" panose="02030602050306030303" pitchFamily="18" charset="0"/>
            <a:cs typeface="Andalus" panose="02020603050405020304" pitchFamily="18" charset="-78"/>
          </a:endParaRPr>
        </a:p>
      </dgm:t>
    </dgm:pt>
    <dgm:pt modelId="{A846E5C8-1D98-4EAD-8EC4-36E7547C17C3}" type="pres">
      <dgm:prSet presAssocID="{3F442EA2-39BA-4C9A-AD59-755D4917D5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MY"/>
        </a:p>
      </dgm:t>
    </dgm:pt>
    <dgm:pt modelId="{5BDD579F-4038-4CF7-8EC9-994CDEFC9480}" type="pres">
      <dgm:prSet presAssocID="{3F442EA2-39BA-4C9A-AD59-755D4917D532}" presName="Name1" presStyleCnt="0"/>
      <dgm:spPr/>
    </dgm:pt>
    <dgm:pt modelId="{805830B2-66E4-445D-81A8-B846A9699638}" type="pres">
      <dgm:prSet presAssocID="{3F442EA2-39BA-4C9A-AD59-755D4917D532}" presName="cycle" presStyleCnt="0"/>
      <dgm:spPr/>
    </dgm:pt>
    <dgm:pt modelId="{CE3AD522-9535-4F4C-95CD-B87FB94F993E}" type="pres">
      <dgm:prSet presAssocID="{3F442EA2-39BA-4C9A-AD59-755D4917D532}" presName="srcNode" presStyleLbl="node1" presStyleIdx="0" presStyleCnt="3"/>
      <dgm:spPr/>
    </dgm:pt>
    <dgm:pt modelId="{D8455D4B-ABD7-4D7E-92EE-68F5248F13AB}" type="pres">
      <dgm:prSet presAssocID="{3F442EA2-39BA-4C9A-AD59-755D4917D532}" presName="conn" presStyleLbl="parChTrans1D2" presStyleIdx="0" presStyleCnt="1"/>
      <dgm:spPr/>
      <dgm:t>
        <a:bodyPr/>
        <a:lstStyle/>
        <a:p>
          <a:endParaRPr lang="en-MY"/>
        </a:p>
      </dgm:t>
    </dgm:pt>
    <dgm:pt modelId="{8252FB90-F706-4A1D-B0A3-B9CCFD3F1696}" type="pres">
      <dgm:prSet presAssocID="{3F442EA2-39BA-4C9A-AD59-755D4917D532}" presName="extraNode" presStyleLbl="node1" presStyleIdx="0" presStyleCnt="3"/>
      <dgm:spPr/>
    </dgm:pt>
    <dgm:pt modelId="{B87FFC44-79C1-448B-91D9-D5F8B90ABE87}" type="pres">
      <dgm:prSet presAssocID="{3F442EA2-39BA-4C9A-AD59-755D4917D532}" presName="dstNode" presStyleLbl="node1" presStyleIdx="0" presStyleCnt="3"/>
      <dgm:spPr/>
    </dgm:pt>
    <dgm:pt modelId="{6709A181-35DC-46B6-A889-14D4E8AF2C83}" type="pres">
      <dgm:prSet presAssocID="{4DF9FE7B-F642-4898-A360-D4E3814E1A3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9ABF886-1C1D-4E81-8515-70A27E2615D3}" type="pres">
      <dgm:prSet presAssocID="{4DF9FE7B-F642-4898-A360-D4E3814E1A3D}" presName="accent_1" presStyleCnt="0"/>
      <dgm:spPr/>
    </dgm:pt>
    <dgm:pt modelId="{EF0A324C-3B40-4CB9-82A1-762C904108F5}" type="pres">
      <dgm:prSet presAssocID="{4DF9FE7B-F642-4898-A360-D4E3814E1A3D}" presName="accentRepeatNode" presStyleLbl="solidFgAcc1" presStyleIdx="0" presStyleCnt="3"/>
      <dgm:spPr/>
      <dgm:extLst>
        <a:ext uri="{E40237B7-FDA0-4F09-8148-C483321AD2D9}">
          <dgm14:cNvPr xmlns:dgm14="http://schemas.microsoft.com/office/drawing/2010/diagram" id="0" name="" title="Circle for Group A"/>
        </a:ext>
      </dgm:extLst>
    </dgm:pt>
    <dgm:pt modelId="{B3ED3946-9CC0-4AD2-9474-4EA9136C07DF}" type="pres">
      <dgm:prSet presAssocID="{143C2D73-2C1F-4A3D-BDF4-0D90DC4E5EDC}" presName="text_2" presStyleLbl="node1" presStyleIdx="1" presStyleCnt="3" custLinFactY="45909" custLinFactNeighborX="1091" custLinFactNeighborY="10000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447707A-3E99-4CCE-AD58-880D03133006}" type="pres">
      <dgm:prSet presAssocID="{143C2D73-2C1F-4A3D-BDF4-0D90DC4E5EDC}" presName="accent_2" presStyleCnt="0"/>
      <dgm:spPr/>
    </dgm:pt>
    <dgm:pt modelId="{E1D437B1-EE4B-4BE9-963E-093CFEDFCABB}" type="pres">
      <dgm:prSet presAssocID="{143C2D73-2C1F-4A3D-BDF4-0D90DC4E5EDC}" presName="accentRepeatNode" presStyleLbl="solidFgAcc1" presStyleIdx="1" presStyleCnt="3" custLinFactNeighborX="-26431" custLinFactNeighborY="-3267"/>
      <dgm:spPr/>
    </dgm:pt>
    <dgm:pt modelId="{26746AFA-D567-4BFD-92C8-5E135347D060}" type="pres">
      <dgm:prSet presAssocID="{A692280C-07B0-4137-9B36-4B9ADB6C7200}" presName="text_3" presStyleLbl="node1" presStyleIdx="2" presStyleCnt="3" custScaleX="101220" custLinFactY="-50792" custLinFactNeighborX="18" custLinFactNeighborY="-10000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2A3A625-90D5-46A7-B158-F3B710BC276D}" type="pres">
      <dgm:prSet presAssocID="{A692280C-07B0-4137-9B36-4B9ADB6C7200}" presName="accent_3" presStyleCnt="0"/>
      <dgm:spPr/>
    </dgm:pt>
    <dgm:pt modelId="{CC011903-1898-4933-88A2-7DE90ACF9008}" type="pres">
      <dgm:prSet presAssocID="{A692280C-07B0-4137-9B36-4B9ADB6C7200}" presName="accentRepeatNode" presStyleLbl="solidFgAcc1" presStyleIdx="2" presStyleCnt="3"/>
      <dgm:spPr/>
    </dgm:pt>
  </dgm:ptLst>
  <dgm:cxnLst>
    <dgm:cxn modelId="{69FC51BB-C503-438D-A013-643B51ACDB79}" type="presOf" srcId="{A692280C-07B0-4137-9B36-4B9ADB6C7200}" destId="{26746AFA-D567-4BFD-92C8-5E135347D060}" srcOrd="0" destOrd="0" presId="urn:microsoft.com/office/officeart/2008/layout/VerticalCurvedList"/>
    <dgm:cxn modelId="{F8B5AF01-3507-4638-9F0D-6B7978110928}" type="presOf" srcId="{143C2D73-2C1F-4A3D-BDF4-0D90DC4E5EDC}" destId="{B3ED3946-9CC0-4AD2-9474-4EA9136C07DF}" srcOrd="0" destOrd="0" presId="urn:microsoft.com/office/officeart/2008/layout/VerticalCurvedList"/>
    <dgm:cxn modelId="{A920B91D-DA4A-4F9D-9DAE-9EFDC12AD2ED}" srcId="{3F442EA2-39BA-4C9A-AD59-755D4917D532}" destId="{143C2D73-2C1F-4A3D-BDF4-0D90DC4E5EDC}" srcOrd="1" destOrd="0" parTransId="{DAEB3EDD-419B-45D6-84A1-4EBAEC552E4C}" sibTransId="{4D7C4F85-E781-43BE-9F59-80BF628D56BE}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AC2A87B5-2B13-4DE0-94D4-7EF40EB1D8F8}" srcId="{3F442EA2-39BA-4C9A-AD59-755D4917D532}" destId="{A692280C-07B0-4137-9B36-4B9ADB6C7200}" srcOrd="2" destOrd="0" parTransId="{DF4AB201-0C13-455F-91E0-888AD27323E3}" sibTransId="{DBB0C66A-9963-4261-9943-5CABA9B6C75A}"/>
    <dgm:cxn modelId="{9E448CED-842E-4A16-8DDB-8188E4F3A284}" type="presOf" srcId="{3F442EA2-39BA-4C9A-AD59-755D4917D532}" destId="{A846E5C8-1D98-4EAD-8EC4-36E7547C17C3}" srcOrd="0" destOrd="0" presId="urn:microsoft.com/office/officeart/2008/layout/VerticalCurvedList"/>
    <dgm:cxn modelId="{E3BCCC5E-5766-472F-860E-27858867CA1F}" type="presOf" srcId="{43C18EFF-81FC-4D70-8C6B-E95FF3730413}" destId="{D8455D4B-ABD7-4D7E-92EE-68F5248F13AB}" srcOrd="0" destOrd="0" presId="urn:microsoft.com/office/officeart/2008/layout/VerticalCurvedList"/>
    <dgm:cxn modelId="{97BF9C17-1BEB-4C7C-97A6-48A2FA98292D}" type="presOf" srcId="{4DF9FE7B-F642-4898-A360-D4E3814E1A3D}" destId="{6709A181-35DC-46B6-A889-14D4E8AF2C83}" srcOrd="0" destOrd="0" presId="urn:microsoft.com/office/officeart/2008/layout/VerticalCurvedList"/>
    <dgm:cxn modelId="{EBB4C636-50EE-4BEA-90BD-EEE6F93F9AEC}" type="presParOf" srcId="{A846E5C8-1D98-4EAD-8EC4-36E7547C17C3}" destId="{5BDD579F-4038-4CF7-8EC9-994CDEFC9480}" srcOrd="0" destOrd="0" presId="urn:microsoft.com/office/officeart/2008/layout/VerticalCurvedList"/>
    <dgm:cxn modelId="{4325A419-2344-406E-A3B4-E344D12AD332}" type="presParOf" srcId="{5BDD579F-4038-4CF7-8EC9-994CDEFC9480}" destId="{805830B2-66E4-445D-81A8-B846A9699638}" srcOrd="0" destOrd="0" presId="urn:microsoft.com/office/officeart/2008/layout/VerticalCurvedList"/>
    <dgm:cxn modelId="{75B6D9CC-528B-405F-B41D-946B8640E9C2}" type="presParOf" srcId="{805830B2-66E4-445D-81A8-B846A9699638}" destId="{CE3AD522-9535-4F4C-95CD-B87FB94F993E}" srcOrd="0" destOrd="0" presId="urn:microsoft.com/office/officeart/2008/layout/VerticalCurvedList"/>
    <dgm:cxn modelId="{0421A203-CA8C-4B96-ADD6-CA18A5266DF2}" type="presParOf" srcId="{805830B2-66E4-445D-81A8-B846A9699638}" destId="{D8455D4B-ABD7-4D7E-92EE-68F5248F13AB}" srcOrd="1" destOrd="0" presId="urn:microsoft.com/office/officeart/2008/layout/VerticalCurvedList"/>
    <dgm:cxn modelId="{670BE57C-DDA1-48F8-9BFE-B841259DDAD8}" type="presParOf" srcId="{805830B2-66E4-445D-81A8-B846A9699638}" destId="{8252FB90-F706-4A1D-B0A3-B9CCFD3F1696}" srcOrd="2" destOrd="0" presId="urn:microsoft.com/office/officeart/2008/layout/VerticalCurvedList"/>
    <dgm:cxn modelId="{B603E67A-774B-4DF1-A9C2-A1811B1906D5}" type="presParOf" srcId="{805830B2-66E4-445D-81A8-B846A9699638}" destId="{B87FFC44-79C1-448B-91D9-D5F8B90ABE87}" srcOrd="3" destOrd="0" presId="urn:microsoft.com/office/officeart/2008/layout/VerticalCurvedList"/>
    <dgm:cxn modelId="{61794D00-B76E-4162-A6C1-C9CF93E67845}" type="presParOf" srcId="{5BDD579F-4038-4CF7-8EC9-994CDEFC9480}" destId="{6709A181-35DC-46B6-A889-14D4E8AF2C83}" srcOrd="1" destOrd="0" presId="urn:microsoft.com/office/officeart/2008/layout/VerticalCurvedList"/>
    <dgm:cxn modelId="{9899A8D7-594F-4E62-AFE2-8D6A6CEF740F}" type="presParOf" srcId="{5BDD579F-4038-4CF7-8EC9-994CDEFC9480}" destId="{A9ABF886-1C1D-4E81-8515-70A27E2615D3}" srcOrd="2" destOrd="0" presId="urn:microsoft.com/office/officeart/2008/layout/VerticalCurvedList"/>
    <dgm:cxn modelId="{509F4C78-1871-43EF-A162-3AEB0BAF53B1}" type="presParOf" srcId="{A9ABF886-1C1D-4E81-8515-70A27E2615D3}" destId="{EF0A324C-3B40-4CB9-82A1-762C904108F5}" srcOrd="0" destOrd="0" presId="urn:microsoft.com/office/officeart/2008/layout/VerticalCurvedList"/>
    <dgm:cxn modelId="{05202FFF-AB2D-454A-A51A-02E624DD0752}" type="presParOf" srcId="{5BDD579F-4038-4CF7-8EC9-994CDEFC9480}" destId="{B3ED3946-9CC0-4AD2-9474-4EA9136C07DF}" srcOrd="3" destOrd="0" presId="urn:microsoft.com/office/officeart/2008/layout/VerticalCurvedList"/>
    <dgm:cxn modelId="{BF844EF9-2C2B-49FD-8B30-D9D54381D1EB}" type="presParOf" srcId="{5BDD579F-4038-4CF7-8EC9-994CDEFC9480}" destId="{C447707A-3E99-4CCE-AD58-880D03133006}" srcOrd="4" destOrd="0" presId="urn:microsoft.com/office/officeart/2008/layout/VerticalCurvedList"/>
    <dgm:cxn modelId="{C1AEF076-C564-4E93-900F-4C42DBF06727}" type="presParOf" srcId="{C447707A-3E99-4CCE-AD58-880D03133006}" destId="{E1D437B1-EE4B-4BE9-963E-093CFEDFCABB}" srcOrd="0" destOrd="0" presId="urn:microsoft.com/office/officeart/2008/layout/VerticalCurvedList"/>
    <dgm:cxn modelId="{6D3EAE0E-F084-4630-967A-DDBEDE5161E4}" type="presParOf" srcId="{5BDD579F-4038-4CF7-8EC9-994CDEFC9480}" destId="{26746AFA-D567-4BFD-92C8-5E135347D060}" srcOrd="5" destOrd="0" presId="urn:microsoft.com/office/officeart/2008/layout/VerticalCurvedList"/>
    <dgm:cxn modelId="{DB2715F0-2791-44C2-A61B-F82B0EE15795}" type="presParOf" srcId="{5BDD579F-4038-4CF7-8EC9-994CDEFC9480}" destId="{12A3A625-90D5-46A7-B158-F3B710BC276D}" srcOrd="6" destOrd="0" presId="urn:microsoft.com/office/officeart/2008/layout/VerticalCurvedList"/>
    <dgm:cxn modelId="{AF965653-AB5E-4C66-8CC6-587AC1910CE7}" type="presParOf" srcId="{12A3A625-90D5-46A7-B158-F3B710BC276D}" destId="{CC011903-1898-4933-88A2-7DE90ACF90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55D4B-ABD7-4D7E-92EE-68F5248F13AB}">
      <dsp:nvSpPr>
        <dsp:cNvPr id="0" name=""/>
        <dsp:cNvSpPr/>
      </dsp:nvSpPr>
      <dsp:spPr>
        <a:xfrm>
          <a:off x="-5302557" y="-807620"/>
          <a:ext cx="6279316" cy="6279316"/>
        </a:xfrm>
        <a:prstGeom prst="blockArc">
          <a:avLst>
            <a:gd name="adj1" fmla="val 18900000"/>
            <a:gd name="adj2" fmla="val 2700000"/>
            <a:gd name="adj3" fmla="val 344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9A181-35DC-46B6-A889-14D4E8AF2C83}">
      <dsp:nvSpPr>
        <dsp:cNvPr id="0" name=""/>
        <dsp:cNvSpPr/>
      </dsp:nvSpPr>
      <dsp:spPr>
        <a:xfrm>
          <a:off x="617765" y="466407"/>
          <a:ext cx="9707469" cy="9328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042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Constantia" panose="02030602050306030303" pitchFamily="18" charset="0"/>
              <a:cs typeface="Andalus" panose="02020603050405020304" pitchFamily="18" charset="-78"/>
            </a:rPr>
            <a:t>Pematuhan</a:t>
          </a:r>
          <a:r>
            <a:rPr lang="en-US" sz="3600" kern="1200" dirty="0" smtClean="0">
              <a:latin typeface="Constantia" panose="02030602050306030303" pitchFamily="18" charset="0"/>
              <a:cs typeface="Andalus" panose="02020603050405020304" pitchFamily="18" charset="-78"/>
            </a:rPr>
            <a:t> </a:t>
          </a:r>
          <a:r>
            <a:rPr lang="en-US" sz="3600" kern="1200" dirty="0" err="1" smtClean="0">
              <a:latin typeface="Constantia" panose="02030602050306030303" pitchFamily="18" charset="0"/>
              <a:cs typeface="Andalus" panose="02020603050405020304" pitchFamily="18" charset="-78"/>
            </a:rPr>
            <a:t>Arahan</a:t>
          </a:r>
          <a:endParaRPr lang="en-US" sz="3600" kern="1200" dirty="0">
            <a:latin typeface="Constantia" panose="02030602050306030303" pitchFamily="18" charset="0"/>
            <a:cs typeface="Andalus" panose="02020603050405020304" pitchFamily="18" charset="-78"/>
          </a:endParaRPr>
        </a:p>
      </dsp:txBody>
      <dsp:txXfrm>
        <a:off x="617765" y="466407"/>
        <a:ext cx="9707469" cy="932815"/>
      </dsp:txXfrm>
    </dsp:sp>
    <dsp:sp modelId="{EF0A324C-3B40-4CB9-82A1-762C904108F5}">
      <dsp:nvSpPr>
        <dsp:cNvPr id="0" name=""/>
        <dsp:cNvSpPr/>
      </dsp:nvSpPr>
      <dsp:spPr>
        <a:xfrm>
          <a:off x="34756" y="349805"/>
          <a:ext cx="1166018" cy="1166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D3946-9CC0-4AD2-9474-4EA9136C07DF}">
      <dsp:nvSpPr>
        <dsp:cNvPr id="0" name=""/>
        <dsp:cNvSpPr/>
      </dsp:nvSpPr>
      <dsp:spPr>
        <a:xfrm>
          <a:off x="1050816" y="3226691"/>
          <a:ext cx="9368390" cy="9328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042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Constantia" panose="02030602050306030303" pitchFamily="18" charset="0"/>
              <a:cs typeface="Andalus" panose="02020603050405020304" pitchFamily="18" charset="-78"/>
            </a:rPr>
            <a:t>Maklumat</a:t>
          </a:r>
          <a:r>
            <a:rPr lang="en-US" sz="3600" kern="1200" dirty="0" smtClean="0">
              <a:latin typeface="Constantia" panose="02030602050306030303" pitchFamily="18" charset="0"/>
              <a:cs typeface="Andalus" panose="02020603050405020304" pitchFamily="18" charset="-78"/>
            </a:rPr>
            <a:t> </a:t>
          </a:r>
          <a:r>
            <a:rPr lang="en-US" sz="3600" kern="1200" dirty="0" err="1" smtClean="0">
              <a:latin typeface="Constantia" panose="02030602050306030303" pitchFamily="18" charset="0"/>
              <a:cs typeface="Andalus" panose="02020603050405020304" pitchFamily="18" charset="-78"/>
            </a:rPr>
            <a:t>Tambahan</a:t>
          </a:r>
          <a:endParaRPr lang="en-MY" sz="3600" kern="1200" dirty="0">
            <a:latin typeface="Constantia" panose="02030602050306030303" pitchFamily="18" charset="0"/>
            <a:cs typeface="Andalus" panose="02020603050405020304" pitchFamily="18" charset="-78"/>
          </a:endParaRPr>
        </a:p>
      </dsp:txBody>
      <dsp:txXfrm>
        <a:off x="1050816" y="3226691"/>
        <a:ext cx="9368390" cy="932815"/>
      </dsp:txXfrm>
    </dsp:sp>
    <dsp:sp modelId="{E1D437B1-EE4B-4BE9-963E-093CFEDFCABB}">
      <dsp:nvSpPr>
        <dsp:cNvPr id="0" name=""/>
        <dsp:cNvSpPr/>
      </dsp:nvSpPr>
      <dsp:spPr>
        <a:xfrm>
          <a:off x="65644" y="1710934"/>
          <a:ext cx="1166018" cy="1166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46AFA-D567-4BFD-92C8-5E135347D060}">
      <dsp:nvSpPr>
        <dsp:cNvPr id="0" name=""/>
        <dsp:cNvSpPr/>
      </dsp:nvSpPr>
      <dsp:spPr>
        <a:xfrm>
          <a:off x="560297" y="1858242"/>
          <a:ext cx="9825900" cy="9328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042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3600" kern="1200" dirty="0" smtClean="0">
              <a:latin typeface="Constantia" panose="02030602050306030303" pitchFamily="18" charset="0"/>
              <a:cs typeface="Andalus" panose="02020603050405020304" pitchFamily="18" charset="-78"/>
            </a:rPr>
            <a:t>Pembayaran gaji kepada pegawai Bergaji Hari </a:t>
          </a:r>
          <a:endParaRPr lang="en-MY" sz="3600" kern="1200" dirty="0">
            <a:latin typeface="Constantia" panose="02030602050306030303" pitchFamily="18" charset="0"/>
            <a:cs typeface="Andalus" panose="02020603050405020304" pitchFamily="18" charset="-78"/>
          </a:endParaRPr>
        </a:p>
      </dsp:txBody>
      <dsp:txXfrm>
        <a:off x="560297" y="1858242"/>
        <a:ext cx="9825900" cy="932815"/>
      </dsp:txXfrm>
    </dsp:sp>
    <dsp:sp modelId="{CC011903-1898-4933-88A2-7DE90ACF9008}">
      <dsp:nvSpPr>
        <dsp:cNvPr id="0" name=""/>
        <dsp:cNvSpPr/>
      </dsp:nvSpPr>
      <dsp:spPr>
        <a:xfrm>
          <a:off x="34756" y="3148250"/>
          <a:ext cx="1166018" cy="1166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60FF6-4F02-41AF-9D79-9820270FCBD6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7CFDA-6ECB-4984-BC1D-18C52F4245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2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09C5-75BB-4414-9338-7A1C0CAD17B5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BF0A6-9DE7-4D4F-86C7-D6F614E29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9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F03E7ED-526C-43D7-BA41-7DEE51FD568E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Close up of a light bul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5864352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1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90A-740B-4548-A79B-F8E5167210D0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833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90A-740B-4548-A79B-F8E5167210D0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766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90A-740B-4548-A79B-F8E5167210D0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26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90A-740B-4548-A79B-F8E5167210D0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5655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90A-740B-4548-A79B-F8E5167210D0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801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90A-740B-4548-A79B-F8E5167210D0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584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5BF403F-04F5-4D09-800D-7870715B9ED9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9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677687C-0397-4298-B160-26D34EC67BB0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177-F084-49E7-ADEE-00812B3D582B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39ED-27B9-4997-BF90-3A238D0607E9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422400" y="-54"/>
            <a:ext cx="1076545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23" name="Picture 22" descr="Close up of light filament of a half bul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5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4FCC-F745-44A0-B2E4-C91714F31EB6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0EA4-DCC4-4D4C-953F-F31E92EE505C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2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2F08-6BA5-45A1-80AB-C11AC921B6C6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82A9-7CD7-4D15-868B-D8AF30864858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C6A-4AB7-47F1-904A-90BC8DD816B4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BC9A-EBF0-4E12-A1D3-DD221366B0A1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7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157590A-740B-4548-A79B-F8E5167210D0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2" name="Group 21" descr="Close up of a light bulb"/>
          <p:cNvGrpSpPr/>
          <p:nvPr userDrawn="1"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3" name="Rectangle 22"/>
            <p:cNvSpPr/>
            <p:nvPr userDrawn="1"/>
          </p:nvSpPr>
          <p:spPr>
            <a:xfrm>
              <a:off x="0" y="0"/>
              <a:ext cx="12188952" cy="6858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45079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74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120" r:id="rId13"/>
    <p:sldLayoutId id="2147484121" r:id="rId14"/>
    <p:sldLayoutId id="2147484122" r:id="rId15"/>
    <p:sldLayoutId id="2147484123" r:id="rId16"/>
    <p:sldLayoutId id="214748412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055" y="-82379"/>
            <a:ext cx="106959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TAKLIMAT PENUTUPAN AKHIR TAHUN KERAJAAN PERSEKUTUAN </a:t>
            </a:r>
          </a:p>
          <a:p>
            <a:pPr algn="ctr"/>
            <a:r>
              <a:rPr lang="en-MY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TAHUN 2019</a:t>
            </a:r>
            <a:endParaRPr lang="en-MY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473" y="5755790"/>
            <a:ext cx="106175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UNIT GAJI</a:t>
            </a:r>
          </a:p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JABATAN AKAUNTAN NEGARA MALAYSIA CAWANGAN SIBU </a:t>
            </a:r>
          </a:p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3 DISEMBER 2019</a:t>
            </a:r>
            <a:endParaRPr lang="en-MY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8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230" y="0"/>
            <a:ext cx="10715770" cy="70685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PEMATUHAN ARAHAN</a:t>
            </a:r>
            <a:endParaRPr lang="en-MY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018919"/>
              </p:ext>
            </p:extLst>
          </p:nvPr>
        </p:nvGraphicFramePr>
        <p:xfrm>
          <a:off x="1476230" y="639222"/>
          <a:ext cx="10715771" cy="788281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61100"/>
                <a:gridCol w="6570065"/>
                <a:gridCol w="1752430"/>
                <a:gridCol w="1732176"/>
              </a:tblGrid>
              <a:tr h="357084"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Bil</a:t>
                      </a:r>
                      <a:endParaRPr lang="en-MY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Aktiviti</a:t>
                      </a:r>
                      <a:r>
                        <a:rPr lang="en-MY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/</a:t>
                      </a:r>
                      <a:r>
                        <a:rPr lang="en-MY" sz="16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Tugas</a:t>
                      </a:r>
                      <a:endParaRPr lang="en-MY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Tanggungjawab</a:t>
                      </a:r>
                      <a:endParaRPr lang="en-MY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Tempoh</a:t>
                      </a:r>
                      <a:endParaRPr lang="en-MY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</a:tr>
              <a:tr h="537894">
                <a:tc>
                  <a:txBody>
                    <a:bodyPr/>
                    <a:lstStyle/>
                    <a:p>
                      <a:pPr marL="42799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</a:txBody>
                  <a:tcPr marL="18415" marR="27940" marT="31750" marB="0" anchor="ctr"/>
                </a:tc>
                <a:tc>
                  <a:txBody>
                    <a:bodyPr/>
                    <a:lstStyle/>
                    <a:p>
                      <a:pPr marL="42799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5720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Andalus" panose="02020603050405020304" pitchFamily="18" charset="-78"/>
                        </a:rPr>
                        <a:t> 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291465" indent="-269875"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6.3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Melaksanakan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tindakan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perpindahan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pegawai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endParaRPr lang="en-MY" sz="2000" b="0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291465" indent="-269875"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    (</a:t>
                      </a:r>
                      <a:r>
                        <a:rPr lang="en-MY" sz="2000" b="0" i="1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Transfer Out/Transfer In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)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bagi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bulan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Februari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2020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dan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bulan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seterusnya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. </a:t>
                      </a:r>
                    </a:p>
                    <a:p>
                      <a:pPr marL="2159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Andalus" panose="02020603050405020304" pitchFamily="18" charset="-78"/>
                        </a:rPr>
                        <a:t>*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Andalus" panose="02020603050405020304" pitchFamily="18" charset="-78"/>
                        </a:rPr>
                        <a:t>digalakkan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Andalus" panose="02020603050405020304" pitchFamily="18" charset="-78"/>
                        </a:rPr>
                        <a:t>pada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Andalus" panose="02020603050405020304" pitchFamily="18" charset="-78"/>
                        </a:rPr>
                        <a:t>Bulan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Andalus" panose="02020603050405020304" pitchFamily="18" charset="-78"/>
                        </a:rPr>
                        <a:t> Feb</a:t>
                      </a:r>
                      <a:r>
                        <a:rPr lang="en-MY" sz="2000" b="0" baseline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Andalus" panose="02020603050405020304" pitchFamily="18" charset="-78"/>
                        </a:rPr>
                        <a:t> 2020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</a:txBody>
                  <a:tcPr marL="18415" marR="27940" marT="31750" marB="0"/>
                </a:tc>
                <a:tc>
                  <a:txBody>
                    <a:bodyPr/>
                    <a:lstStyle/>
                    <a:p>
                      <a:pPr marL="42799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PTJ 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</a:txBody>
                  <a:tcPr marL="18415" marR="27940" marT="31750" marB="0"/>
                </a:tc>
                <a:tc>
                  <a:txBody>
                    <a:bodyPr/>
                    <a:lstStyle/>
                    <a:p>
                      <a:pPr marL="42799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l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Selepas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selesai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i="1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payroll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Januari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2020 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</a:txBody>
                  <a:tcPr marL="18415" marR="27940" marT="31750" marB="0"/>
                </a:tc>
              </a:tr>
              <a:tr h="5323800">
                <a:tc>
                  <a:txBody>
                    <a:bodyPr/>
                    <a:lstStyle/>
                    <a:p>
                      <a:pPr marR="109855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/>
                </a:tc>
                <a:tc>
                  <a:txBody>
                    <a:bodyPr/>
                    <a:lstStyle/>
                    <a:p>
                      <a:pPr marL="42799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</a:txBody>
                  <a:tcPr marL="18415" marR="27940" marT="31750" marB="0"/>
                </a:tc>
                <a:tc>
                  <a:txBody>
                    <a:bodyPr/>
                    <a:lstStyle/>
                    <a:p>
                      <a:pPr marL="42799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</a:txBody>
                  <a:tcPr marL="18415" marR="27940" marT="31750" marB="0"/>
                </a:tc>
                <a:tc>
                  <a:txBody>
                    <a:bodyPr/>
                    <a:lstStyle/>
                    <a:p>
                      <a:pPr marL="42799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</a:txBody>
                  <a:tcPr marL="18415" marR="27940" marT="3175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41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1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230" y="718295"/>
            <a:ext cx="10715770" cy="70685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RUJUKAN</a:t>
            </a:r>
            <a:endParaRPr lang="en-MY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16591" y="1548714"/>
            <a:ext cx="10635048" cy="34598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1.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Surat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Pekeliling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ANM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Bil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5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Tahun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2019 :</a:t>
            </a:r>
            <a:endParaRPr lang="en-MY" sz="3600" dirty="0" smtClean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Times New Roman" panose="02020603050405020304" pitchFamily="18" charset="0"/>
              <a:cs typeface="Andalus" panose="02020603050405020304" pitchFamily="18" charset="-78"/>
            </a:endParaRPr>
          </a:p>
          <a:p>
            <a:pPr hangingPunct="0">
              <a:buFont typeface="Courier New" panose="02070309020205020404" pitchFamily="49" charset="0"/>
              <a:buChar char="o"/>
            </a:pP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Lampiran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A –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Garis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Panduan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Tarikh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Akhir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Proses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Dokumen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Kewangan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Bagi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T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ahun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Kewangan 2019</a:t>
            </a:r>
            <a:endParaRPr lang="en-MY" sz="3600" dirty="0" smtClean="0">
              <a:solidFill>
                <a:schemeClr val="tx1"/>
              </a:solidFill>
              <a:latin typeface="Constantia" panose="02030602050306030303" pitchFamily="18" charset="0"/>
              <a:ea typeface="Times New Roman" panose="02020603050405020304" pitchFamily="18" charset="0"/>
              <a:cs typeface="Andalus" panose="02020603050405020304" pitchFamily="18" charset="-78"/>
            </a:endParaRPr>
          </a:p>
          <a:p>
            <a:pPr marL="0" indent="0" hangingPunct="0">
              <a:buNone/>
            </a:pPr>
            <a:endParaRPr lang="en-MY" sz="3600" dirty="0" smtClean="0">
              <a:solidFill>
                <a:schemeClr val="tx1"/>
              </a:solidFill>
              <a:latin typeface="Constantia" panose="02030602050306030303" pitchFamily="18" charset="0"/>
              <a:ea typeface="Times New Roman" panose="02020603050405020304" pitchFamily="18" charset="0"/>
              <a:cs typeface="Andalus" panose="02020603050405020304" pitchFamily="18" charset="-78"/>
            </a:endParaRPr>
          </a:p>
          <a:p>
            <a:pPr marL="0" indent="0" hangingPunct="0">
              <a:buFont typeface="Wingdings 3" charset="2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2.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Pekeliling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Perkhidmatan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Bilangan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6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Tahun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2019</a:t>
            </a:r>
            <a:endParaRPr lang="en-MY" sz="3600" dirty="0" smtClean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Times New Roman" panose="02020603050405020304" pitchFamily="18" charset="0"/>
              <a:cs typeface="Andalus" panose="02020603050405020304" pitchFamily="18" charset="-78"/>
            </a:endParaRPr>
          </a:p>
          <a:p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148418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230" y="718295"/>
            <a:ext cx="10715770" cy="70685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SKOP TAKLIMAT</a:t>
            </a:r>
            <a:endParaRPr lang="en-MY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5" name="Content Placeholder 8" descr="Vertical Curved List diagram showing 3 groups arranged one below the other with bullet points under each group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931637"/>
              </p:ext>
            </p:extLst>
          </p:nvPr>
        </p:nvGraphicFramePr>
        <p:xfrm>
          <a:off x="1476229" y="1425146"/>
          <a:ext cx="10419207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07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230" y="0"/>
            <a:ext cx="10715770" cy="70685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PEMATUHAN ARAHAN</a:t>
            </a:r>
            <a:endParaRPr lang="en-MY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050157"/>
              </p:ext>
            </p:extLst>
          </p:nvPr>
        </p:nvGraphicFramePr>
        <p:xfrm>
          <a:off x="1476229" y="706851"/>
          <a:ext cx="10649868" cy="608112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57034"/>
                <a:gridCol w="5987074"/>
                <a:gridCol w="2440571"/>
                <a:gridCol w="1565189"/>
              </a:tblGrid>
              <a:tr h="868732"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24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Bil</a:t>
                      </a:r>
                      <a:endParaRPr lang="en-MY" sz="24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24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Aktiviti</a:t>
                      </a:r>
                      <a:r>
                        <a:rPr lang="en-MY" sz="24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/</a:t>
                      </a:r>
                      <a:r>
                        <a:rPr lang="en-MY" sz="24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Tugas</a:t>
                      </a:r>
                      <a:endParaRPr lang="en-MY" sz="24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24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Tanggungjawab</a:t>
                      </a:r>
                      <a:endParaRPr lang="en-MY" sz="24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24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Tempoh</a:t>
                      </a:r>
                      <a:endParaRPr lang="en-MY" sz="24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</a:tr>
              <a:tr h="2606197"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2400" b="0" u="none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1</a:t>
                      </a:r>
                      <a:endParaRPr lang="en-MY" sz="2400" b="0" u="none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l" hangingPunct="0">
                        <a:spcAft>
                          <a:spcPts val="0"/>
                        </a:spcAft>
                      </a:pPr>
                      <a:r>
                        <a:rPr lang="en-MY" sz="2400" b="0" u="none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Gaji </a:t>
                      </a:r>
                      <a:r>
                        <a:rPr lang="en-MY" sz="2400" b="0" u="none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Bulan</a:t>
                      </a:r>
                      <a:r>
                        <a:rPr lang="en-MY" sz="2400" b="0" u="none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400" b="0" u="none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Disember</a:t>
                      </a:r>
                      <a:r>
                        <a:rPr lang="en-MY" sz="2400" b="0" u="none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2019</a:t>
                      </a:r>
                      <a:r>
                        <a:rPr lang="en-MY" sz="2400" b="0" u="none" baseline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&amp; </a:t>
                      </a:r>
                      <a:r>
                        <a:rPr lang="en-MY" sz="2400" b="0" u="none" baseline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Bantuan</a:t>
                      </a:r>
                      <a:r>
                        <a:rPr lang="en-MY" sz="2400" b="0" u="none" baseline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400" b="0" u="none" baseline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Khas</a:t>
                      </a:r>
                      <a:r>
                        <a:rPr lang="en-MY" sz="2400" b="0" u="none" baseline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2019</a:t>
                      </a:r>
                      <a:endParaRPr lang="en-MY" sz="2400" b="0" u="none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Andalus" panose="02020603050405020304" pitchFamily="18" charset="-78"/>
                      </a:endParaRPr>
                    </a:p>
                    <a:p>
                      <a:pPr marR="109855" algn="l" hangingPunct="0">
                        <a:spcAft>
                          <a:spcPts val="0"/>
                        </a:spcAft>
                      </a:pPr>
                      <a:r>
                        <a:rPr lang="en-MY" sz="2400" b="0" u="none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 </a:t>
                      </a:r>
                      <a:endParaRPr lang="en-MY" sz="2400" b="0" u="none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Andalus" panose="02020603050405020304" pitchFamily="18" charset="-78"/>
                      </a:endParaRPr>
                    </a:p>
                    <a:p>
                      <a:pPr marR="109855" algn="l" hangingPunct="0">
                        <a:spcAft>
                          <a:spcPts val="0"/>
                        </a:spcAft>
                      </a:pPr>
                      <a:endParaRPr lang="en-MY" sz="2400" b="0" u="none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Andalus" panose="02020603050405020304" pitchFamily="18" charset="-78"/>
                      </a:endParaRPr>
                    </a:p>
                    <a:p>
                      <a:pPr marR="109855" algn="l" hangingPunct="0">
                        <a:spcAft>
                          <a:spcPts val="0"/>
                        </a:spcAft>
                      </a:pPr>
                      <a:r>
                        <a:rPr lang="en-MY" sz="2400" b="0" u="none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Gaji </a:t>
                      </a:r>
                      <a:r>
                        <a:rPr lang="en-MY" sz="2400" b="0" u="none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bulan</a:t>
                      </a:r>
                      <a:r>
                        <a:rPr lang="en-MY" sz="2400" b="0" u="none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400" b="0" u="none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Disember</a:t>
                      </a:r>
                      <a:r>
                        <a:rPr lang="en-MY" sz="2400" b="0" u="none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2019 </a:t>
                      </a:r>
                      <a:r>
                        <a:rPr lang="en-MY" sz="2400" b="0" u="none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dan</a:t>
                      </a:r>
                      <a:r>
                        <a:rPr lang="en-MY" sz="2400" b="0" u="none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Bayaran </a:t>
                      </a:r>
                      <a:r>
                        <a:rPr lang="en-MY" sz="2400" b="0" u="none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Khas</a:t>
                      </a:r>
                      <a:r>
                        <a:rPr lang="en-MY" sz="2400" b="0" u="none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2019 </a:t>
                      </a:r>
                      <a:r>
                        <a:rPr lang="en-MY" sz="2400" b="0" u="none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dibayar</a:t>
                      </a:r>
                      <a:r>
                        <a:rPr lang="en-MY" sz="2400" b="0" u="none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pada 18 </a:t>
                      </a:r>
                      <a:r>
                        <a:rPr lang="en-MY" sz="2400" b="0" u="none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Disember</a:t>
                      </a:r>
                      <a:r>
                        <a:rPr lang="en-MY" sz="2400" b="0" u="none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2019</a:t>
                      </a:r>
                      <a:endParaRPr lang="en-MY" sz="2400" b="0" u="none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2400" b="0" u="none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Makluman</a:t>
                      </a:r>
                      <a:endParaRPr lang="en-MY" sz="2400" b="0" u="none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2400" b="0" u="none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 </a:t>
                      </a:r>
                      <a:endParaRPr lang="en-MY" sz="2400" b="0" u="none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</a:tr>
              <a:tr h="2606197"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US" sz="2400" b="0" u="none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Andalus" panose="02020603050405020304" pitchFamily="18" charset="-78"/>
                        </a:rPr>
                        <a:t>2</a:t>
                      </a:r>
                      <a:endParaRPr lang="en-MY" sz="2400" b="0" u="none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l" hangingPunct="0">
                        <a:spcAft>
                          <a:spcPts val="0"/>
                        </a:spcAft>
                      </a:pPr>
                      <a:endParaRPr lang="en-MY" sz="2400" b="0" u="none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Andalus" panose="02020603050405020304" pitchFamily="18" charset="-78"/>
                      </a:endParaRPr>
                    </a:p>
                    <a:p>
                      <a:pPr marR="109855" algn="l" hangingPunct="0">
                        <a:spcAft>
                          <a:spcPts val="0"/>
                        </a:spcAft>
                      </a:pPr>
                      <a:r>
                        <a:rPr lang="en-MY" sz="2400" b="0" u="none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Pembayaran</a:t>
                      </a:r>
                      <a:r>
                        <a:rPr lang="en-MY" sz="2400" b="0" u="none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400" b="0" u="none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Gaji Regular Cycle</a:t>
                      </a:r>
                    </a:p>
                    <a:p>
                      <a:pPr marR="109855" algn="l" hangingPunct="0">
                        <a:spcAft>
                          <a:spcPts val="0"/>
                        </a:spcAft>
                      </a:pPr>
                      <a:r>
                        <a:rPr lang="en-MY" sz="2400" b="0" u="none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 </a:t>
                      </a:r>
                      <a:r>
                        <a:rPr kumimoji="0" lang="en-MY" sz="2400" b="0" u="none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Menyelesaikan</a:t>
                      </a:r>
                      <a:r>
                        <a:rPr kumimoji="0" lang="en-MY" sz="2400" b="0" u="none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	</a:t>
                      </a:r>
                      <a:r>
                        <a:rPr kumimoji="0" lang="en-MY" sz="2400" b="0" u="none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kunci</a:t>
                      </a:r>
                      <a:r>
                        <a:rPr kumimoji="0" lang="en-MY" sz="2400" b="0" u="none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	</a:t>
                      </a:r>
                      <a:r>
                        <a:rPr kumimoji="0" lang="en-MY" sz="2400" b="0" u="none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masuk</a:t>
                      </a:r>
                      <a:r>
                        <a:rPr kumimoji="0" lang="en-MY" sz="2400" b="0" u="none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kumimoji="0" lang="en-MY" sz="2400" b="0" u="none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perubahan</a:t>
                      </a:r>
                      <a:r>
                        <a:rPr kumimoji="0" lang="en-MY" sz="2400" b="0" u="none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kumimoji="0" lang="en-MY" sz="2400" b="0" u="none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gaji</a:t>
                      </a:r>
                      <a:r>
                        <a:rPr kumimoji="0" lang="en-MY" sz="2400" b="0" u="none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(Kew.320) </a:t>
                      </a:r>
                      <a:r>
                        <a:rPr kumimoji="0" lang="en-MY" sz="2400" b="0" u="none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bulan</a:t>
                      </a:r>
                      <a:r>
                        <a:rPr kumimoji="0" lang="en-MY" sz="2400" b="0" u="none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kumimoji="0" lang="en-MY" sz="2400" b="0" u="none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Disember</a:t>
                      </a:r>
                      <a:r>
                        <a:rPr kumimoji="0" lang="en-MY" sz="2400" b="0" u="none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2019. </a:t>
                      </a:r>
                      <a:endParaRPr lang="en-MY" sz="2400" b="0" u="none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Andalus" panose="02020603050405020304" pitchFamily="18" charset="-78"/>
                      </a:endParaRPr>
                    </a:p>
                    <a:p>
                      <a:pPr marR="109855" algn="l" hangingPunct="0">
                        <a:spcAft>
                          <a:spcPts val="0"/>
                        </a:spcAft>
                      </a:pPr>
                      <a:r>
                        <a:rPr lang="en-MY" sz="2400" b="0" u="none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 </a:t>
                      </a:r>
                      <a:endParaRPr lang="en-MY" sz="2400" b="0" u="none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Andalus" panose="02020603050405020304" pitchFamily="18" charset="-78"/>
                      </a:endParaRPr>
                    </a:p>
                    <a:p>
                      <a:pPr marR="109855" algn="l" hangingPunct="0">
                        <a:spcAft>
                          <a:spcPts val="0"/>
                        </a:spcAft>
                      </a:pPr>
                      <a:endParaRPr lang="en-MY" sz="2400" b="0" u="none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2400" b="0" u="none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PTJ</a:t>
                      </a:r>
                      <a:endParaRPr lang="en-MY" sz="2400" b="0" u="none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2400" b="0" u="none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Tarikh</a:t>
                      </a:r>
                      <a:r>
                        <a:rPr lang="en-MY" sz="2400" b="0" u="none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400" b="0" u="none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Akhir</a:t>
                      </a:r>
                      <a:endParaRPr lang="en-MY" sz="2400" b="0" u="none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Andalus" panose="02020603050405020304" pitchFamily="18" charset="-78"/>
                      </a:endParaRPr>
                    </a:p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2400" b="0" u="none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02.12.2019</a:t>
                      </a:r>
                    </a:p>
                    <a:p>
                      <a:pPr marR="109855" algn="ctr" hangingPunct="0">
                        <a:spcAft>
                          <a:spcPts val="0"/>
                        </a:spcAft>
                      </a:pPr>
                      <a:endParaRPr lang="en-US" sz="2400" b="0" u="none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Andalus" panose="02020603050405020304" pitchFamily="18" charset="-78"/>
                      </a:endParaRPr>
                    </a:p>
                    <a:p>
                      <a:pPr marR="109855" algn="ctr" hangingPunct="0">
                        <a:spcAft>
                          <a:spcPts val="0"/>
                        </a:spcAft>
                      </a:pPr>
                      <a:endParaRPr lang="en-MY" sz="2400" b="0" u="none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0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230" y="0"/>
            <a:ext cx="10715770" cy="70685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PEMATUHAN ARAHAN</a:t>
            </a:r>
            <a:endParaRPr lang="en-MY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62774"/>
              </p:ext>
            </p:extLst>
          </p:nvPr>
        </p:nvGraphicFramePr>
        <p:xfrm>
          <a:off x="1476230" y="705248"/>
          <a:ext cx="10715769" cy="448733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61099"/>
                <a:gridCol w="6024122"/>
                <a:gridCol w="2298372"/>
                <a:gridCol w="1732176"/>
              </a:tblGrid>
              <a:tr h="724499"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Bil</a:t>
                      </a:r>
                      <a:endParaRPr lang="en-MY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Aktiviti</a:t>
                      </a:r>
                      <a:r>
                        <a:rPr lang="en-MY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/</a:t>
                      </a:r>
                      <a:r>
                        <a:rPr lang="en-MY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Tugas</a:t>
                      </a:r>
                      <a:endParaRPr lang="en-MY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Tanggungjawab</a:t>
                      </a:r>
                      <a:endParaRPr lang="en-MY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Tempoh</a:t>
                      </a:r>
                      <a:endParaRPr lang="en-MY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</a:tr>
              <a:tr h="3762840"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3</a:t>
                      </a:r>
                      <a:endParaRPr lang="en-MY" sz="2000" b="0" u="none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l" hangingPunct="0">
                        <a:spcAft>
                          <a:spcPts val="0"/>
                        </a:spcAft>
                      </a:pPr>
                      <a:endParaRPr lang="en-MY" sz="2000" b="0" u="none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Andalus" panose="02020603050405020304" pitchFamily="18" charset="-78"/>
                      </a:endParaRPr>
                    </a:p>
                    <a:p>
                      <a:pPr marL="0" marR="109855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2000" b="0" u="none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Late cycle </a:t>
                      </a:r>
                      <a:r>
                        <a:rPr kumimoji="0" lang="en-MY" sz="2000" b="0" u="none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tidak</a:t>
                      </a:r>
                      <a:r>
                        <a:rPr kumimoji="0" lang="en-MY" sz="2000" b="0" u="none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kumimoji="0" lang="en-MY" sz="2000" b="0" u="none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dibenarkan</a:t>
                      </a:r>
                      <a:r>
                        <a:rPr kumimoji="0" lang="en-MY" sz="2000" b="0" u="none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kumimoji="0" lang="en-MY" sz="2000" b="0" u="none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bagi</a:t>
                      </a:r>
                      <a:r>
                        <a:rPr kumimoji="0" lang="en-MY" sz="2000" b="0" u="none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kumimoji="0" lang="en-MY" sz="2000" b="0" u="none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gaji</a:t>
                      </a:r>
                      <a:r>
                        <a:rPr kumimoji="0" lang="en-MY" sz="2000" b="0" u="none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kumimoji="0" lang="en-MY" sz="2000" b="0" u="none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Disember</a:t>
                      </a:r>
                      <a:r>
                        <a:rPr kumimoji="0" lang="en-MY" sz="2000" b="0" u="none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2019. </a:t>
                      </a:r>
                      <a:r>
                        <a:rPr kumimoji="0" lang="en-MY" sz="20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PTJ </a:t>
                      </a:r>
                      <a:r>
                        <a:rPr kumimoji="0" lang="en-MY" sz="2000" b="1" u="non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hendaklah</a:t>
                      </a:r>
                      <a:r>
                        <a:rPr kumimoji="0" lang="en-MY" sz="20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kumimoji="0" lang="en-MY" sz="2000" b="1" u="non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menyediakan</a:t>
                      </a:r>
                      <a:r>
                        <a:rPr kumimoji="0" lang="en-MY" sz="20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kumimoji="0" lang="en-MY" sz="2000" b="1" u="non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Arahan</a:t>
                      </a:r>
                      <a:r>
                        <a:rPr kumimoji="0" lang="en-MY" sz="20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kumimoji="0" lang="en-MY" sz="2000" b="1" u="non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Pembayaran</a:t>
                      </a:r>
                      <a:r>
                        <a:rPr kumimoji="0" lang="en-MY" sz="20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(</a:t>
                      </a:r>
                      <a:r>
                        <a:rPr kumimoji="0" lang="en-MY" sz="2000" b="1" u="non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baucar</a:t>
                      </a:r>
                      <a:r>
                        <a:rPr kumimoji="0" lang="en-MY" sz="20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kumimoji="0" lang="en-MY" sz="2000" b="1" u="non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bayaran</a:t>
                      </a:r>
                      <a:r>
                        <a:rPr kumimoji="0" lang="en-MY" sz="20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) </a:t>
                      </a:r>
                      <a:r>
                        <a:rPr kumimoji="0" lang="en-MY" sz="2000" b="1" u="non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bagi</a:t>
                      </a:r>
                      <a:r>
                        <a:rPr kumimoji="0" lang="en-MY" sz="20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kumimoji="0" lang="en-MY" sz="2000" b="1" u="non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gaji</a:t>
                      </a:r>
                      <a:r>
                        <a:rPr kumimoji="0" lang="en-MY" sz="20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kumimoji="0" lang="en-MY" sz="2000" b="1" u="non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Disember</a:t>
                      </a:r>
                      <a:r>
                        <a:rPr kumimoji="0" lang="en-MY" sz="20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2019 </a:t>
                      </a:r>
                      <a:r>
                        <a:rPr kumimoji="0" lang="en-MY" sz="2000" b="1" u="non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untuk</a:t>
                      </a:r>
                      <a:r>
                        <a:rPr kumimoji="0" lang="en-MY" sz="20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kumimoji="0" lang="en-MY" sz="2000" b="1" u="non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pegawai</a:t>
                      </a:r>
                      <a:r>
                        <a:rPr kumimoji="0" lang="en-MY" sz="20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yang </a:t>
                      </a:r>
                      <a:r>
                        <a:rPr kumimoji="0" lang="en-MY" sz="2000" b="1" u="non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terlibat</a:t>
                      </a:r>
                      <a:r>
                        <a:rPr kumimoji="0" lang="en-MY" sz="20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. </a:t>
                      </a:r>
                    </a:p>
                    <a:p>
                      <a:pPr marR="109855" algn="l" hangingPunct="0">
                        <a:spcAft>
                          <a:spcPts val="0"/>
                        </a:spcAft>
                      </a:pPr>
                      <a:endParaRPr lang="en-MY" sz="2000" b="0" u="non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2000" b="0" u="none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PTJ</a:t>
                      </a:r>
                      <a:endParaRPr lang="en-MY" sz="2000" b="0" u="none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endParaRPr lang="en-US" sz="2000" b="0" u="none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Andalus" panose="02020603050405020304" pitchFamily="18" charset="-78"/>
                      </a:endParaRPr>
                    </a:p>
                    <a:p>
                      <a:pPr algn="ctr"/>
                      <a:r>
                        <a:rPr kumimoji="0" lang="en-MY" sz="2000" b="0" u="none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Tarikh</a:t>
                      </a:r>
                      <a:r>
                        <a:rPr kumimoji="0" lang="en-MY" sz="2000" b="0" u="none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kumimoji="0" lang="en-MY" sz="2000" b="0" u="none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Akhir</a:t>
                      </a:r>
                      <a:r>
                        <a:rPr kumimoji="0" lang="en-MY" sz="2000" b="0" u="none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algn="ctr"/>
                      <a:r>
                        <a:rPr kumimoji="0" lang="en-MY" sz="2000" b="0" u="none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09.12.2019  </a:t>
                      </a:r>
                    </a:p>
                    <a:p>
                      <a:pPr marR="109855" algn="ctr" hangingPunct="0">
                        <a:spcAft>
                          <a:spcPts val="0"/>
                        </a:spcAft>
                      </a:pPr>
                      <a:endParaRPr lang="en-MY" sz="2000" b="0" u="none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48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230" y="0"/>
            <a:ext cx="10715770" cy="70685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PEMATUHAN ARAHAN</a:t>
            </a:r>
            <a:endParaRPr lang="en-MY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069136"/>
              </p:ext>
            </p:extLst>
          </p:nvPr>
        </p:nvGraphicFramePr>
        <p:xfrm>
          <a:off x="1476230" y="639222"/>
          <a:ext cx="10715771" cy="629048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61100"/>
                <a:gridCol w="6570065"/>
                <a:gridCol w="1752430"/>
                <a:gridCol w="1732176"/>
              </a:tblGrid>
              <a:tr h="357084"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Bil</a:t>
                      </a:r>
                      <a:endParaRPr lang="en-MY" sz="16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Aktiviti</a:t>
                      </a:r>
                      <a:r>
                        <a:rPr lang="en-MY" sz="16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/</a:t>
                      </a:r>
                      <a:r>
                        <a:rPr lang="en-MY" sz="1600" b="0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Tugas</a:t>
                      </a:r>
                      <a:endParaRPr lang="en-MY" sz="16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Tanggungjawab</a:t>
                      </a:r>
                      <a:endParaRPr lang="en-MY" sz="16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Tempoh</a:t>
                      </a:r>
                      <a:endParaRPr lang="en-MY" sz="16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</a:tr>
              <a:tr h="537894">
                <a:tc>
                  <a:txBody>
                    <a:bodyPr/>
                    <a:lstStyle/>
                    <a:p>
                      <a:pPr marR="109855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Andalus" panose="02020603050405020304" pitchFamily="18" charset="-78"/>
                        </a:rPr>
                        <a:t>5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en-MY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Pembayaran</a:t>
                      </a:r>
                      <a:r>
                        <a:rPr kumimoji="0" lang="en-MY" sz="2000" b="0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 Gaji &amp; Bayaran </a:t>
                      </a:r>
                      <a:r>
                        <a:rPr kumimoji="0" lang="en-MY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Bantuan</a:t>
                      </a:r>
                      <a:r>
                        <a:rPr kumimoji="0" lang="en-MY" sz="2000" b="0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 </a:t>
                      </a:r>
                      <a:r>
                        <a:rPr kumimoji="0" lang="en-MY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Khas</a:t>
                      </a:r>
                      <a:r>
                        <a:rPr kumimoji="0" lang="en-MY" sz="2000" b="0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 Kewangan </a:t>
                      </a:r>
                      <a:r>
                        <a:rPr kumimoji="0" lang="en-MY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kepada</a:t>
                      </a:r>
                      <a:r>
                        <a:rPr kumimoji="0" lang="en-MY" sz="2000" b="0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 </a:t>
                      </a:r>
                      <a:r>
                        <a:rPr kumimoji="0" lang="en-MY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pegawai</a:t>
                      </a:r>
                      <a:r>
                        <a:rPr kumimoji="0" lang="en-MY" sz="2000" b="0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 </a:t>
                      </a:r>
                      <a:r>
                        <a:rPr kumimoji="0" lang="en-MY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Bergaji</a:t>
                      </a:r>
                      <a:r>
                        <a:rPr kumimoji="0" lang="en-MY" sz="2000" b="0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 </a:t>
                      </a:r>
                      <a:r>
                        <a:rPr kumimoji="0" lang="en-MY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Hari</a:t>
                      </a:r>
                      <a:r>
                        <a:rPr kumimoji="0" lang="en-MY" sz="2000" b="0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 </a:t>
                      </a:r>
                      <a:endParaRPr lang="en-MY" sz="2000" b="0" u="sng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/>
                </a:tc>
                <a:tc>
                  <a:txBody>
                    <a:bodyPr/>
                    <a:lstStyle/>
                    <a:p>
                      <a:pPr marR="109855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/>
                </a:tc>
                <a:tc>
                  <a:txBody>
                    <a:bodyPr/>
                    <a:lstStyle/>
                    <a:p>
                      <a:pPr marR="109855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/>
                </a:tc>
              </a:tr>
              <a:tr h="5323800">
                <a:tc>
                  <a:txBody>
                    <a:bodyPr/>
                    <a:lstStyle/>
                    <a:p>
                      <a:pPr marR="109855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/>
                </a:tc>
                <a:tc>
                  <a:txBody>
                    <a:bodyPr/>
                    <a:lstStyle/>
                    <a:p>
                      <a:pPr marL="427990" indent="-6350" algn="l">
                        <a:lnSpc>
                          <a:spcPct val="100000"/>
                        </a:lnSpc>
                        <a:spcAft>
                          <a:spcPts val="105"/>
                        </a:spcAft>
                      </a:pP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l">
                        <a:lnSpc>
                          <a:spcPct val="100000"/>
                        </a:lnSpc>
                        <a:spcAft>
                          <a:spcPts val="105"/>
                        </a:spcAft>
                      </a:pP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290830" indent="-2908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5.1 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Memproses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gaji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bulan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Disember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untuk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tempoh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bekerja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290830" indent="-2908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    1 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hingga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31 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Disember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2019 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dan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bayaran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Bantuan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Khas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Kewangan 2019 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dilaksanakan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menggunakan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Modul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HCM / AP 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iGFMAS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. 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Modul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AP 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iGFMAS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menggunakan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Arahan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Pembayaran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(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Jenis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Dokumen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K6). </a:t>
                      </a:r>
                    </a:p>
                    <a:p>
                      <a:pPr marL="290830" indent="-2908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297180" marR="635" indent="-2971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5.2 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Menyediakan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Arahan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Pembayaran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(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Jenis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Dokumen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K2)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bagi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caruman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KWSP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pekerja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dan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majikan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bagi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gaji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satu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bulan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Disember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2019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sekiranya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perkara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5.1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dilaksanakan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menggunakan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Modul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AP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iGFMAS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.   </a:t>
                      </a:r>
                    </a:p>
                    <a:p>
                      <a:pPr marL="45720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Andalus" panose="02020603050405020304" pitchFamily="18" charset="-78"/>
                        </a:rPr>
                        <a:t> 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</a:txBody>
                  <a:tcPr marL="18415" marR="27940" marT="31750" marB="0"/>
                </a:tc>
                <a:tc>
                  <a:txBody>
                    <a:bodyPr/>
                    <a:lstStyle/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2000" b="0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160"/>
                        </a:spcAft>
                      </a:pPr>
                      <a:endParaRPr lang="en-MY" sz="2000" b="0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160"/>
                        </a:spcAft>
                      </a:pP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PTJ  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165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PTJ  </a:t>
                      </a: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</a:txBody>
                  <a:tcPr marL="18415" marR="27940" marT="31750" marB="0"/>
                </a:tc>
                <a:tc>
                  <a:txBody>
                    <a:bodyPr/>
                    <a:lstStyle/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2000" b="0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143510" indent="-6350" algn="ctr">
                        <a:lnSpc>
                          <a:spcPct val="100000"/>
                        </a:lnSpc>
                        <a:spcAft>
                          <a:spcPts val="160"/>
                        </a:spcAft>
                      </a:pP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Tarikh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Akhir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166370" indent="-6350" algn="ctr">
                        <a:lnSpc>
                          <a:spcPct val="100000"/>
                        </a:lnSpc>
                        <a:spcAft>
                          <a:spcPts val="165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23.12.2019  </a:t>
                      </a: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143510" indent="-6350" algn="ctr">
                        <a:lnSpc>
                          <a:spcPct val="100000"/>
                        </a:lnSpc>
                        <a:spcAft>
                          <a:spcPts val="160"/>
                        </a:spcAft>
                      </a:pP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Tarikh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Akhir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166370" indent="-6350" algn="ctr">
                        <a:lnSpc>
                          <a:spcPct val="100000"/>
                        </a:lnSpc>
                        <a:spcAft>
                          <a:spcPts val="175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23.12.2019  </a:t>
                      </a: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</a:txBody>
                  <a:tcPr marL="18415" marR="27940" marT="3175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08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230" y="0"/>
            <a:ext cx="10715770" cy="70685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PEMATUHAN ARAHAN</a:t>
            </a:r>
            <a:endParaRPr lang="en-MY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506137"/>
              </p:ext>
            </p:extLst>
          </p:nvPr>
        </p:nvGraphicFramePr>
        <p:xfrm>
          <a:off x="1476230" y="616235"/>
          <a:ext cx="10715771" cy="565211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40894"/>
                <a:gridCol w="6168152"/>
                <a:gridCol w="2174549"/>
                <a:gridCol w="1732176"/>
              </a:tblGrid>
              <a:tr h="350429"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Bil</a:t>
                      </a:r>
                      <a:endParaRPr lang="en-MY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Aktiviti</a:t>
                      </a:r>
                      <a:r>
                        <a:rPr lang="en-MY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/</a:t>
                      </a:r>
                      <a:r>
                        <a:rPr lang="en-MY" sz="16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Tugas</a:t>
                      </a:r>
                      <a:endParaRPr lang="en-MY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Tanggungjawab</a:t>
                      </a:r>
                      <a:endParaRPr lang="en-MY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Tempoh</a:t>
                      </a:r>
                      <a:endParaRPr lang="en-MY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</a:tr>
              <a:tr h="5301683">
                <a:tc>
                  <a:txBody>
                    <a:bodyPr/>
                    <a:lstStyle/>
                    <a:p>
                      <a:pPr marR="109855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/>
                </a:tc>
                <a:tc>
                  <a:txBody>
                    <a:bodyPr/>
                    <a:lstStyle/>
                    <a:p>
                      <a:pPr marL="427990" indent="-6350" algn="l">
                        <a:lnSpc>
                          <a:spcPct val="100000"/>
                        </a:lnSpc>
                        <a:spcAft>
                          <a:spcPts val="105"/>
                        </a:spcAft>
                      </a:pPr>
                      <a:endParaRPr lang="en-MY" sz="16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5720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8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Andalus" panose="02020603050405020304" pitchFamily="18" charset="-78"/>
                        </a:rPr>
                        <a:t> </a:t>
                      </a:r>
                      <a:endParaRPr lang="en-MY" sz="18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290830" indent="-2908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8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5.3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Menyediakan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Borang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A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bagi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caruman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KWSP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pekerja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dan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majikan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bagi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gaji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satu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bulan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Disember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2019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sekiranya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kumimoji="0" lang="en-MY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perkara</a:t>
                      </a:r>
                      <a:r>
                        <a:rPr kumimoji="0" lang="en-MY" sz="1800" b="0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 5.1 </a:t>
                      </a:r>
                      <a:r>
                        <a:rPr kumimoji="0" lang="en-MY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dilaksanakan</a:t>
                      </a:r>
                      <a:r>
                        <a:rPr kumimoji="0" lang="en-MY" sz="1800" b="0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 </a:t>
                      </a:r>
                      <a:r>
                        <a:rPr kumimoji="0" lang="en-MY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menggunakan</a:t>
                      </a:r>
                      <a:r>
                        <a:rPr kumimoji="0" lang="en-MY" sz="1800" b="0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 </a:t>
                      </a:r>
                      <a:r>
                        <a:rPr kumimoji="0" lang="en-MY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Modul</a:t>
                      </a:r>
                      <a:r>
                        <a:rPr kumimoji="0" lang="en-MY" sz="1800" b="0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 AP </a:t>
                      </a:r>
                      <a:r>
                        <a:rPr kumimoji="0" lang="en-MY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iGFMAS</a:t>
                      </a:r>
                      <a:r>
                        <a:rPr kumimoji="0" lang="en-MY" sz="1800" b="0" kern="120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ndalus" panose="02020603050405020304" pitchFamily="18" charset="-78"/>
                        </a:rPr>
                        <a:t>. </a:t>
                      </a:r>
                      <a:endParaRPr lang="en-MY" sz="18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</a:txBody>
                  <a:tcPr marL="18415" marR="27940" marT="31750" marB="0"/>
                </a:tc>
                <a:tc>
                  <a:txBody>
                    <a:bodyPr/>
                    <a:lstStyle/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b="0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endParaRPr lang="en-MY" sz="16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PTJ </a:t>
                      </a: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</a:txBody>
                  <a:tcPr marL="18415" marR="27940" marT="31750" marB="0"/>
                </a:tc>
                <a:tc>
                  <a:txBody>
                    <a:bodyPr/>
                    <a:lstStyle/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endParaRPr lang="en-MY" sz="1600" b="0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 </a:t>
                      </a:r>
                      <a:endParaRPr lang="en-MY" sz="16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143510" indent="-6350" algn="ctr">
                        <a:lnSpc>
                          <a:spcPct val="100000"/>
                        </a:lnSpc>
                        <a:spcAft>
                          <a:spcPts val="175"/>
                        </a:spcAft>
                      </a:pPr>
                      <a:r>
                        <a:rPr lang="en-MY" sz="16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Sebelum</a:t>
                      </a:r>
                      <a:r>
                        <a:rPr lang="en-MY" sz="16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endParaRPr lang="en-MY" sz="1600" b="0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143510" indent="-6350" algn="ctr">
                        <a:lnSpc>
                          <a:spcPct val="100000"/>
                        </a:lnSpc>
                        <a:spcAft>
                          <a:spcPts val="175"/>
                        </a:spcAft>
                      </a:pPr>
                      <a:r>
                        <a:rPr lang="en-MY" sz="16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15.01.2020  </a:t>
                      </a:r>
                      <a:endParaRPr lang="en-MY" sz="16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</a:txBody>
                  <a:tcPr marL="18415" marR="27940" marT="3175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39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230" y="0"/>
            <a:ext cx="10715770" cy="70685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PEMATUHAN ARAHAN</a:t>
            </a:r>
            <a:endParaRPr lang="en-MY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923806"/>
              </p:ext>
            </p:extLst>
          </p:nvPr>
        </p:nvGraphicFramePr>
        <p:xfrm>
          <a:off x="1476230" y="616235"/>
          <a:ext cx="10715771" cy="565211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40894"/>
                <a:gridCol w="6168152"/>
                <a:gridCol w="2174549"/>
                <a:gridCol w="1732176"/>
              </a:tblGrid>
              <a:tr h="350429"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Bil</a:t>
                      </a:r>
                      <a:endParaRPr lang="en-MY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Aktiviti</a:t>
                      </a:r>
                      <a:r>
                        <a:rPr lang="en-MY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/</a:t>
                      </a:r>
                      <a:r>
                        <a:rPr lang="en-MY" sz="16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Tugas</a:t>
                      </a:r>
                      <a:endParaRPr lang="en-MY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Tanggungjawab</a:t>
                      </a:r>
                      <a:endParaRPr lang="en-MY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Tempoh</a:t>
                      </a:r>
                      <a:endParaRPr lang="en-MY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</a:tr>
              <a:tr h="5301683">
                <a:tc>
                  <a:txBody>
                    <a:bodyPr/>
                    <a:lstStyle/>
                    <a:p>
                      <a:pPr marR="109855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/>
                </a:tc>
                <a:tc>
                  <a:txBody>
                    <a:bodyPr/>
                    <a:lstStyle/>
                    <a:p>
                      <a:pPr marL="457200" indent="-63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290830" indent="-2908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5.4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Mengutip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amaun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gaji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terlebih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bayar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daripada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pegawai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bergaji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hari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bagi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baki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tidak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hadir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berkhidmat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dalam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tempoh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1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hingga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31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Disember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2019.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Kutipan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terlebih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bayar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dilakukan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dengan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pelarasan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gaji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bulan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Januari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2020. </a:t>
                      </a:r>
                    </a:p>
                    <a:p>
                      <a:pPr marL="290830" indent="-63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Andalus" panose="02020603050405020304" pitchFamily="18" charset="-78"/>
                        </a:rPr>
                        <a:t> 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</a:txBody>
                  <a:tcPr marL="18415" marR="27940" marT="31750" marB="0"/>
                </a:tc>
                <a:tc>
                  <a:txBody>
                    <a:bodyPr/>
                    <a:lstStyle/>
                    <a:p>
                      <a:pPr marL="427990" indent="-6350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PTJ </a:t>
                      </a:r>
                    </a:p>
                    <a:p>
                      <a:pPr marL="427990" indent="-6350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</a:txBody>
                  <a:tcPr marL="18415" marR="27940" marT="31750" marB="0"/>
                </a:tc>
                <a:tc>
                  <a:txBody>
                    <a:bodyPr/>
                    <a:lstStyle/>
                    <a:p>
                      <a:pPr marL="427990" marR="10795" indent="-6350" algn="just">
                        <a:lnSpc>
                          <a:spcPct val="111000"/>
                        </a:lnSpc>
                        <a:spcAft>
                          <a:spcPts val="155"/>
                        </a:spcAft>
                      </a:pP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Selewat</a:t>
                      </a:r>
                      <a:r>
                        <a:rPr lang="en-MY" sz="2000" b="0" baseline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lewatnya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pada  </a:t>
                      </a:r>
                    </a:p>
                    <a:p>
                      <a:pPr marL="427990" indent="-6350" algn="just">
                        <a:lnSpc>
                          <a:spcPct val="112000"/>
                        </a:lnSpc>
                        <a:spcAft>
                          <a:spcPts val="155"/>
                        </a:spcAft>
                      </a:pP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hari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bekerja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ketujuh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(7) </a:t>
                      </a:r>
                    </a:p>
                    <a:p>
                      <a:pPr marL="427990" indent="-6350" algn="just">
                        <a:lnSpc>
                          <a:spcPct val="102000"/>
                        </a:lnSpc>
                        <a:spcAft>
                          <a:spcPts val="160"/>
                        </a:spcAft>
                      </a:pP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bulan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Februari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2020 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ctr">
                        <a:lnSpc>
                          <a:spcPct val="102000"/>
                        </a:lnSpc>
                        <a:spcAft>
                          <a:spcPts val="15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</a:txBody>
                  <a:tcPr marL="18415" marR="27940" marT="3175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34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230" y="0"/>
            <a:ext cx="10715770" cy="70685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PEMATUHAN ARAHAN</a:t>
            </a:r>
            <a:endParaRPr lang="en-MY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357801"/>
              </p:ext>
            </p:extLst>
          </p:nvPr>
        </p:nvGraphicFramePr>
        <p:xfrm>
          <a:off x="1476230" y="639222"/>
          <a:ext cx="10715771" cy="63931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61100"/>
                <a:gridCol w="6570065"/>
                <a:gridCol w="1752430"/>
                <a:gridCol w="1732176"/>
              </a:tblGrid>
              <a:tr h="357084"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Bil</a:t>
                      </a:r>
                      <a:endParaRPr lang="en-MY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Aktiviti</a:t>
                      </a:r>
                      <a:r>
                        <a:rPr lang="en-MY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/</a:t>
                      </a:r>
                      <a:r>
                        <a:rPr lang="en-MY" sz="16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Tugas</a:t>
                      </a:r>
                      <a:endParaRPr lang="en-MY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Tanggungjawab</a:t>
                      </a:r>
                      <a:endParaRPr lang="en-MY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Andalus" panose="02020603050405020304" pitchFamily="18" charset="-78"/>
                        </a:rPr>
                        <a:t>Tempoh</a:t>
                      </a:r>
                      <a:endParaRPr lang="en-MY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 anchor="ctr"/>
                </a:tc>
              </a:tr>
              <a:tr h="537894">
                <a:tc>
                  <a:txBody>
                    <a:bodyPr/>
                    <a:lstStyle/>
                    <a:p>
                      <a:pPr marL="42799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6 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</a:txBody>
                  <a:tcPr marL="18415" marR="27940" marT="31750" marB="0" anchor="ctr"/>
                </a:tc>
                <a:tc>
                  <a:txBody>
                    <a:bodyPr/>
                    <a:lstStyle/>
                    <a:p>
                      <a:pPr marL="42799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Perpindahan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Pegawai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(</a:t>
                      </a:r>
                      <a:r>
                        <a:rPr lang="en-MY" sz="2000" b="0" i="1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Transfer Out/Transfer In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)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dan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kemas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kini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kod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perakaunan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untuk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tahun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2020 </a:t>
                      </a:r>
                    </a:p>
                  </a:txBody>
                  <a:tcPr marL="18415" marR="27940" marT="31750" marB="0" anchor="ctr"/>
                </a:tc>
                <a:tc>
                  <a:txBody>
                    <a:bodyPr/>
                    <a:lstStyle/>
                    <a:p>
                      <a:pPr marR="109855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/>
                </a:tc>
                <a:tc>
                  <a:txBody>
                    <a:bodyPr/>
                    <a:lstStyle/>
                    <a:p>
                      <a:pPr marR="109855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/>
                </a:tc>
              </a:tr>
              <a:tr h="5323800">
                <a:tc>
                  <a:txBody>
                    <a:bodyPr/>
                    <a:lstStyle/>
                    <a:p>
                      <a:pPr marR="109855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56325" marR="56325" marT="0" marB="0"/>
                </a:tc>
                <a:tc>
                  <a:txBody>
                    <a:bodyPr/>
                    <a:lstStyle/>
                    <a:p>
                      <a:pPr marL="42799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en-MY" sz="2000" b="0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291465" indent="-269875"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6.1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Melaksanakan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tindakan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perpindahan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pegawai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endParaRPr lang="en-MY" sz="2000" b="0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291465" indent="-269875"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   (</a:t>
                      </a:r>
                      <a:r>
                        <a:rPr lang="en-MY" sz="2000" b="0" i="1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Transfer Out/Transfer In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)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bagi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bulan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Januari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2020. </a:t>
                      </a:r>
                    </a:p>
                    <a:p>
                      <a:pPr marL="29083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endParaRPr lang="en-MY" sz="2000" b="0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29083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29083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291465" marR="635" indent="-269875"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6.2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Mengemaskini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(</a:t>
                      </a:r>
                      <a:r>
                        <a:rPr lang="en-MY" sz="2000" b="0" i="1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code conversion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)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kod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aktiviti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,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kod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dana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dan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kod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cost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center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mengikut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Bajet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2020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bagi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setiap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nombor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gaji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terlibat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. </a:t>
                      </a:r>
                    </a:p>
                    <a:p>
                      <a:pPr marL="45720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Andalus" panose="02020603050405020304" pitchFamily="18" charset="-78"/>
                        </a:rPr>
                        <a:t> 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291465" indent="-269875"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2159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</a:txBody>
                  <a:tcPr marL="18415" marR="27940" marT="31750" marB="0"/>
                </a:tc>
                <a:tc>
                  <a:txBody>
                    <a:bodyPr/>
                    <a:lstStyle/>
                    <a:p>
                      <a:pPr marL="42799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endParaRPr lang="en-MY" sz="2000" b="0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PTJ </a:t>
                      </a:r>
                    </a:p>
                    <a:p>
                      <a:pPr marL="427990" indent="-6350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en-MY" sz="2000" b="0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en-MY" sz="2000" b="0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en-MY" sz="2000" b="0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BPTM 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</a:txBody>
                  <a:tcPr marL="18415" marR="27940" marT="31750" marB="0"/>
                </a:tc>
                <a:tc>
                  <a:txBody>
                    <a:bodyPr/>
                    <a:lstStyle/>
                    <a:p>
                      <a:pPr marL="42799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en-MY" sz="2000" b="0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en-MY" sz="2000" b="0" dirty="0" smtClean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Arial" panose="020B0604020202020204" pitchFamily="34" charset="0"/>
                        <a:cs typeface="Andalus" panose="02020603050405020304" pitchFamily="18" charset="-78"/>
                      </a:endParaRPr>
                    </a:p>
                    <a:p>
                      <a:pPr marL="42799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 err="1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Tarikh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Akhir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25.12.2019 </a:t>
                      </a:r>
                    </a:p>
                    <a:p>
                      <a:pPr marL="42799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l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26.12.2019 </a:t>
                      </a:r>
                      <a:r>
                        <a:rPr lang="en-MY" sz="2000" b="0" dirty="0" err="1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sehingga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31.12.2019 </a:t>
                      </a:r>
                    </a:p>
                    <a:p>
                      <a:pPr marL="42799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  <a:p>
                      <a:pPr marL="427990" indent="-6350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Arial" panose="020B0604020202020204" pitchFamily="34" charset="0"/>
                          <a:cs typeface="Andalus" panose="02020603050405020304" pitchFamily="18" charset="-78"/>
                        </a:rPr>
                        <a:t> </a:t>
                      </a:r>
                    </a:p>
                  </a:txBody>
                  <a:tcPr marL="18415" marR="27940" marT="3175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62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473</Words>
  <Application>Microsoft Office PowerPoint</Application>
  <PresentationFormat>Widescreen</PresentationFormat>
  <Paragraphs>181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Andalus</vt:lpstr>
      <vt:lpstr>Arial</vt:lpstr>
      <vt:lpstr>Century Gothic</vt:lpstr>
      <vt:lpstr>Constantia</vt:lpstr>
      <vt:lpstr>Courier New</vt:lpstr>
      <vt:lpstr>Times New Roman</vt:lpstr>
      <vt:lpstr>Wingdings 3</vt:lpstr>
      <vt:lpstr>Ion Boardroom</vt:lpstr>
      <vt:lpstr>PowerPoint Presentation</vt:lpstr>
      <vt:lpstr>RUJUKAN</vt:lpstr>
      <vt:lpstr>SKOP TAKLIMAT</vt:lpstr>
      <vt:lpstr>PEMATUHAN ARAHAN</vt:lpstr>
      <vt:lpstr>PEMATUHAN ARAHAN</vt:lpstr>
      <vt:lpstr>PEMATUHAN ARAHAN</vt:lpstr>
      <vt:lpstr>PEMATUHAN ARAHAN</vt:lpstr>
      <vt:lpstr>PEMATUHAN ARAHAN</vt:lpstr>
      <vt:lpstr>PEMATUHAN ARAHAN</vt:lpstr>
      <vt:lpstr>PEMATUHAN ARAHAN</vt:lpstr>
      <vt:lpstr>PowerPoint Presentation</vt:lpstr>
    </vt:vector>
  </TitlesOfParts>
  <Company>Jabatan Akauntan Negara Malaysia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Anak Augustine Amin</dc:creator>
  <cp:lastModifiedBy>Lucy Anak Augustine Amin</cp:lastModifiedBy>
  <cp:revision>40</cp:revision>
  <dcterms:created xsi:type="dcterms:W3CDTF">2019-11-25T04:24:30Z</dcterms:created>
  <dcterms:modified xsi:type="dcterms:W3CDTF">2019-12-02T07:32:19Z</dcterms:modified>
</cp:coreProperties>
</file>